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88" r:id="rId8"/>
    <p:sldId id="262" r:id="rId9"/>
    <p:sldId id="271" r:id="rId10"/>
    <p:sldId id="286" r:id="rId11"/>
    <p:sldId id="287" r:id="rId12"/>
    <p:sldId id="297" r:id="rId13"/>
    <p:sldId id="272" r:id="rId14"/>
    <p:sldId id="263" r:id="rId15"/>
    <p:sldId id="265" r:id="rId16"/>
    <p:sldId id="261" r:id="rId17"/>
    <p:sldId id="273" r:id="rId18"/>
    <p:sldId id="277" r:id="rId19"/>
    <p:sldId id="281" r:id="rId20"/>
    <p:sldId id="282" r:id="rId21"/>
    <p:sldId id="283" r:id="rId22"/>
    <p:sldId id="285" r:id="rId23"/>
    <p:sldId id="290" r:id="rId24"/>
    <p:sldId id="293" r:id="rId25"/>
    <p:sldId id="280" r:id="rId26"/>
    <p:sldId id="264" r:id="rId27"/>
    <p:sldId id="292" r:id="rId28"/>
    <p:sldId id="294" r:id="rId29"/>
    <p:sldId id="295" r:id="rId30"/>
    <p:sldId id="296" r:id="rId31"/>
    <p:sldId id="279" r:id="rId32"/>
  </p:sldIdLst>
  <p:sldSz cx="18288000" cy="10287000"/>
  <p:notesSz cx="6858000" cy="9144000"/>
  <p:embeddedFontLst>
    <p:embeddedFont>
      <p:font typeface="A Day Without Sun Text Bold"/>
      <p:regular r:id="rId34"/>
    </p:embeddedFont>
    <p:embeddedFont>
      <p:font typeface="Ballpoint"/>
      <p:regular r:id="rId35"/>
    </p:embeddedFont>
    <p:embeddedFont>
      <p:font typeface="Comic Sans MS" panose="030F0702030302020204" pitchFamily="66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Dekko"/>
      <p:regular r:id="rId44"/>
    </p:embeddedFont>
    <p:embeddedFont>
      <p:font typeface="Itim" panose="020B0604020202020204"/>
      <p:regular r:id="rId45"/>
    </p:embeddedFont>
    <p:embeddedFont>
      <p:font typeface="Libre Franklin" pitchFamily="2" charset="0"/>
      <p:regular r:id="rId46"/>
      <p:bold r:id="rId47"/>
      <p:italic r:id="rId48"/>
      <p:boldItalic r:id="rId49"/>
    </p:embeddedFont>
    <p:embeddedFont>
      <p:font typeface="Nunito" pitchFamily="2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57" autoAdjust="0"/>
    <p:restoredTop sz="92081" autoAdjust="0"/>
  </p:normalViewPr>
  <p:slideViewPr>
    <p:cSldViewPr>
      <p:cViewPr varScale="1">
        <p:scale>
          <a:sx n="51" d="100"/>
          <a:sy n="51" d="100"/>
        </p:scale>
        <p:origin x="62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98CB-9361-4FCA-9F36-777EA236D9A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4A43-F18E-43CF-A160-F87C30676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7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windows type (64bit – 32bit)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889812"/>
            <a:ext cx="16459200" cy="2494566"/>
          </a:xfrm>
          <a:prstGeom prst="rect">
            <a:avLst/>
          </a:prstGeo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8603455"/>
            <a:ext cx="16459200" cy="711995"/>
          </a:xfrm>
        </p:spPr>
        <p:txBody>
          <a:bodyPr anchor="b"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8288000" cy="588981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5306"/>
            <a:ext cx="16459200" cy="184572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998" y="2415777"/>
            <a:ext cx="10456236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0997" y="3333098"/>
            <a:ext cx="10456238" cy="105443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370485" y="4714865"/>
            <a:ext cx="9208604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370485" y="5632186"/>
            <a:ext cx="9208602" cy="105443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441000" y="7075590"/>
            <a:ext cx="10456235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1440999" y="7992911"/>
            <a:ext cx="10456233" cy="105443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7235" y="3046730"/>
            <a:ext cx="5476365" cy="5476365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508707" y="9808370"/>
            <a:ext cx="4864893" cy="273843"/>
          </a:xfrm>
        </p:spPr>
        <p:txBody>
          <a:bodyPr>
            <a:noAutofit/>
          </a:bodyPr>
          <a:lstStyle>
            <a:lvl1pPr marL="0" indent="0" algn="r">
              <a:buNone/>
              <a:defRPr sz="15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5306"/>
            <a:ext cx="16459200" cy="184572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554853" y="3278283"/>
            <a:ext cx="5178294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54853" y="4195604"/>
            <a:ext cx="5178291" cy="1245959"/>
          </a:xfrm>
        </p:spPr>
        <p:txBody>
          <a:bodyPr>
            <a:noAutofit/>
          </a:bodyPr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1981618" y="3278283"/>
            <a:ext cx="5178294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11981617" y="4195604"/>
            <a:ext cx="5178291" cy="1245959"/>
          </a:xfrm>
        </p:spPr>
        <p:txBody>
          <a:bodyPr>
            <a:noAutofit/>
          </a:bodyPr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142996" y="3278282"/>
            <a:ext cx="5178294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142996" y="4195603"/>
            <a:ext cx="5178291" cy="1245959"/>
          </a:xfrm>
        </p:spPr>
        <p:txBody>
          <a:bodyPr>
            <a:noAutofit/>
          </a:bodyPr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4400" y="8539313"/>
            <a:ext cx="16459200" cy="8092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5306"/>
            <a:ext cx="10818744" cy="184572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554853" y="3278283"/>
            <a:ext cx="5178294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54853" y="4195604"/>
            <a:ext cx="5178291" cy="1245959"/>
          </a:xfrm>
        </p:spPr>
        <p:txBody>
          <a:bodyPr>
            <a:noAutofit/>
          </a:bodyPr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142996" y="3278282"/>
            <a:ext cx="5178294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142996" y="4195603"/>
            <a:ext cx="5178291" cy="1245959"/>
          </a:xfrm>
        </p:spPr>
        <p:txBody>
          <a:bodyPr>
            <a:noAutofit/>
          </a:bodyPr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393624" y="2391033"/>
            <a:ext cx="5476365" cy="5476365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5664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5306"/>
            <a:ext cx="10818744" cy="184572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142995" y="3278282"/>
            <a:ext cx="8001005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142996" y="4195602"/>
            <a:ext cx="8001003" cy="3067347"/>
          </a:xfrm>
        </p:spPr>
        <p:txBody>
          <a:bodyPr>
            <a:noAutofit/>
          </a:bodyPr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733144" y="2391033"/>
            <a:ext cx="5476365" cy="5476365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234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5306"/>
            <a:ext cx="16459200" cy="184572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998" y="2417593"/>
            <a:ext cx="10383452" cy="844124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0998" y="3268004"/>
            <a:ext cx="10383450" cy="125551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7235" y="3046730"/>
            <a:ext cx="5476365" cy="5476365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719297" y="4638690"/>
            <a:ext cx="10105152" cy="933969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719296" y="5534952"/>
            <a:ext cx="10105151" cy="1389152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067170" y="7144592"/>
            <a:ext cx="9757278" cy="872988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2067168" y="8070574"/>
            <a:ext cx="9757277" cy="129845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508707" y="9808370"/>
            <a:ext cx="4864893" cy="273843"/>
          </a:xfrm>
        </p:spPr>
        <p:txBody>
          <a:bodyPr>
            <a:noAutofit/>
          </a:bodyPr>
          <a:lstStyle>
            <a:lvl1pPr marL="0" indent="0" algn="r">
              <a:buNone/>
              <a:defRPr sz="15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5306"/>
            <a:ext cx="16459200" cy="184572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3659" y="2888924"/>
            <a:ext cx="7736681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659" y="3806244"/>
            <a:ext cx="7736679" cy="1324884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9639581" y="2888924"/>
            <a:ext cx="7736681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9639581" y="3806244"/>
            <a:ext cx="7736679" cy="1324884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440998" y="5629020"/>
            <a:ext cx="7736681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440998" y="6546340"/>
            <a:ext cx="7736679" cy="1324884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39300" y="5629275"/>
            <a:ext cx="7734300" cy="3686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45306"/>
            <a:ext cx="11043830" cy="184572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998" y="2888924"/>
            <a:ext cx="4888773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0998" y="3806244"/>
            <a:ext cx="4888770" cy="182277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069460" y="2888924"/>
            <a:ext cx="4888773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7069460" y="3806243"/>
            <a:ext cx="4888770" cy="179621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440998" y="5629020"/>
            <a:ext cx="10517232" cy="890760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440998" y="6546340"/>
            <a:ext cx="10517232" cy="1324884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727782" y="0"/>
            <a:ext cx="5560218" cy="10287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5306"/>
            <a:ext cx="16459200" cy="184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889812"/>
            <a:ext cx="16459200" cy="2494566"/>
          </a:xfrm>
          <a:prstGeom prst="rect">
            <a:avLst/>
          </a:prstGeo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8603455"/>
            <a:ext cx="16459200" cy="711995"/>
          </a:xfrm>
        </p:spPr>
        <p:txBody>
          <a:bodyPr anchor="b"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8288000" cy="588981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13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750" y="2770584"/>
            <a:ext cx="1594485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0" y="545306"/>
            <a:ext cx="15944850" cy="1854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71" r:id="rId4"/>
    <p:sldLayoutId id="214748367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60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 userDrawn="1">
          <p15:clr>
            <a:srgbClr val="F26B43"/>
          </p15:clr>
        </p15:guide>
        <p15:guide id="2" pos="576" userDrawn="1">
          <p15:clr>
            <a:srgbClr val="F26B43"/>
          </p15:clr>
        </p15:guide>
        <p15:guide id="3" pos="900" userDrawn="1">
          <p15:clr>
            <a:srgbClr val="F26B43"/>
          </p15:clr>
        </p15:guide>
        <p15:guide id="4" pos="10944" userDrawn="1">
          <p15:clr>
            <a:srgbClr val="F26B43"/>
          </p15:clr>
        </p15:guide>
        <p15:guide id="5" orient="horz" pos="5868" userDrawn="1">
          <p15:clr>
            <a:srgbClr val="F26B43"/>
          </p15:clr>
        </p15:guide>
        <p15:guide id="6" orient="horz" pos="1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5D0e_L6a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16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H5D0e_L6a8?feature=oembed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hyperlink" Target="https://www.youtube.com/watch?v=iH5D0e_L6a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298996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749669-A500-E574-FE10-62F6105B75B9}"/>
              </a:ext>
            </a:extLst>
          </p:cNvPr>
          <p:cNvSpPr/>
          <p:nvPr/>
        </p:nvSpPr>
        <p:spPr>
          <a:xfrm>
            <a:off x="5998163" y="4059407"/>
            <a:ext cx="6291671" cy="2959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spc="-288" dirty="0">
                <a:solidFill>
                  <a:srgbClr val="000000"/>
                </a:solidFill>
                <a:latin typeface="A Day Without Sun Text Bold"/>
              </a:rPr>
              <a:t>Basics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916172" y="902434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DACBF-9A38-C32E-0E41-AD2FBE1522B9}"/>
              </a:ext>
            </a:extLst>
          </p:cNvPr>
          <p:cNvSpPr/>
          <p:nvPr/>
        </p:nvSpPr>
        <p:spPr>
          <a:xfrm>
            <a:off x="914400" y="2324100"/>
            <a:ext cx="12420600" cy="5867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32-bit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32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4 GB of RAM or physical memory ideally, it can access more than 4 GB of RAM also. </a:t>
            </a:r>
            <a:br>
              <a:rPr lang="ar-EG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</a:br>
            <a:br>
              <a:rPr lang="en-US" sz="2800" dirty="0"/>
            </a:b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64-bit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64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actually 18-Quintillion bytes of RAM. In short, any amount of memory greater than 4 GB can be easily handled by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25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E03B84-ED9C-DF42-FD88-0907BE4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871662"/>
            <a:ext cx="13944600" cy="784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270D11-8254-D8B7-1334-9E251D6C2112}"/>
              </a:ext>
            </a:extLst>
          </p:cNvPr>
          <p:cNvSpPr/>
          <p:nvPr/>
        </p:nvSpPr>
        <p:spPr>
          <a:xfrm>
            <a:off x="2781300" y="571500"/>
            <a:ext cx="12725400" cy="10668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Lets see hackers interface</a:t>
            </a:r>
          </a:p>
        </p:txBody>
      </p:sp>
    </p:spTree>
    <p:extLst>
      <p:ext uri="{BB962C8B-B14F-4D97-AF65-F5344CB8AC3E}">
        <p14:creationId xmlns:p14="http://schemas.microsoft.com/office/powerpoint/2010/main" val="244966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C288D7-AA96-3D91-1299-F6378AC34FFE}"/>
              </a:ext>
            </a:extLst>
          </p:cNvPr>
          <p:cNvSpPr/>
          <p:nvPr/>
        </p:nvSpPr>
        <p:spPr>
          <a:xfrm>
            <a:off x="3200400" y="1028700"/>
            <a:ext cx="121158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What is operating systems interfaces ?</a:t>
            </a:r>
          </a:p>
        </p:txBody>
      </p:sp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>
                  <a:solidFill>
                    <a:srgbClr val="000000"/>
                  </a:solidFill>
                  <a:latin typeface="Dekko"/>
                </a:rPr>
                <a:t>JavaScript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73D9-3C79-C408-E551-4A71C531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48697"/>
              </p:ext>
            </p:extLst>
          </p:nvPr>
        </p:nvGraphicFramePr>
        <p:xfrm>
          <a:off x="495298" y="361265"/>
          <a:ext cx="17297403" cy="5163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1">
                  <a:extLst>
                    <a:ext uri="{9D8B030D-6E8A-4147-A177-3AD203B41FA5}">
                      <a16:colId xmlns:a16="http://schemas.microsoft.com/office/drawing/2014/main" val="4180751638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399377787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1781742794"/>
                    </a:ext>
                  </a:extLst>
                </a:gridCol>
              </a:tblGrid>
              <a:tr h="1073189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Machine language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 level (Assembly)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level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7094"/>
                  </a:ext>
                </a:extLst>
              </a:tr>
              <a:tr h="4090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9586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D39A65-A969-E921-416E-616491B69288}"/>
              </a:ext>
            </a:extLst>
          </p:cNvPr>
          <p:cNvSpPr txBox="1"/>
          <p:nvPr/>
        </p:nvSpPr>
        <p:spPr>
          <a:xfrm>
            <a:off x="6381749" y="2781300"/>
            <a:ext cx="55245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DFD31-9452-7B09-C4C0-182627A77E95}"/>
              </a:ext>
            </a:extLst>
          </p:cNvPr>
          <p:cNvSpPr txBox="1"/>
          <p:nvPr/>
        </p:nvSpPr>
        <p:spPr>
          <a:xfrm>
            <a:off x="12437879" y="3104465"/>
            <a:ext cx="4876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5400" dirty="0"/>
              <a:t>z = x + y;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1129C-58FA-375E-59F1-F96E73B34819}"/>
              </a:ext>
            </a:extLst>
          </p:cNvPr>
          <p:cNvSpPr txBox="1"/>
          <p:nvPr/>
        </p:nvSpPr>
        <p:spPr>
          <a:xfrm>
            <a:off x="919713" y="2411968"/>
            <a:ext cx="4930406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100010110001010111111100111111111111111111111111101000011111100011111111111111111111111100000001110100001010001111110100111111111111111111111111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31DCA-B9B9-C8DF-C2FF-FBF5836A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5620435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what is different between high level languages ?</a:t>
            </a:r>
          </a:p>
        </p:txBody>
      </p:sp>
    </p:spTree>
    <p:extLst>
      <p:ext uri="{BB962C8B-B14F-4D97-AF65-F5344CB8AC3E}">
        <p14:creationId xmlns:p14="http://schemas.microsoft.com/office/powerpoint/2010/main" val="33270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FDC2A-9FE7-AF53-6BBC-728C14F4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384" y="-886"/>
            <a:ext cx="3330416" cy="10287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D53847-5302-E04C-5E5C-3C3833A88E4D}"/>
              </a:ext>
            </a:extLst>
          </p:cNvPr>
          <p:cNvSpPr/>
          <p:nvPr/>
        </p:nvSpPr>
        <p:spPr>
          <a:xfrm>
            <a:off x="1089184" y="762000"/>
            <a:ext cx="12649200" cy="876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In brief expression there is two main types of high level languages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Scripting languages (interpreted)</a:t>
            </a:r>
            <a:br>
              <a:rPr lang="en-US" sz="2800" b="1" dirty="0"/>
            </a:br>
            <a:r>
              <a:rPr lang="en-US" sz="2800" dirty="0"/>
              <a:t>    </a:t>
            </a:r>
            <a:r>
              <a:rPr lang="en-AU" altLang="ar-EG" sz="2800" dirty="0"/>
              <a:t>sets of instructions that automate tasks that would otherwise be performed manually by a human.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Compiled languages 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AU" altLang="ar-EG" sz="2800" dirty="0"/>
              <a:t>need to be compiled before running and instruct the computer to perform tasks/calculations, including how to perform them (although if you're using a high-level language the low level instructions are hidden in the syntax).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68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9" y="-2598823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70007" y="455524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2997" y="4807047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8137" y="7231199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42255" y="5995583"/>
            <a:ext cx="5180085" cy="516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5216" indent="-292608" algn="l" rtl="0" eaLnBrk="1" latinLnBrk="0" hangingPunct="1">
              <a:lnSpc>
                <a:spcPts val="4380"/>
              </a:lnSpc>
              <a:spcBef>
                <a:spcPts val="0"/>
              </a:spcBef>
              <a:spcAft>
                <a:spcPts val="0"/>
              </a:spcAft>
              <a:buClrTx/>
              <a:buSzPts val="27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FIELDS OF PROGARAMMING</a:t>
            </a:r>
            <a:endParaRPr lang="en-US" sz="2800" dirty="0">
              <a:effectLst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53045" y="472192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9352" y="7132915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PROGRAMMING LEVELS</a:t>
            </a:r>
            <a:endParaRPr lang="en-US" sz="2800" dirty="0">
              <a:effectLst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538176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Extensions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F9DA7183-D78B-9AE3-6CA7-8379751B417E}"/>
              </a:ext>
            </a:extLst>
          </p:cNvPr>
          <p:cNvSpPr/>
          <p:nvPr/>
        </p:nvSpPr>
        <p:spPr>
          <a:xfrm rot="131805">
            <a:off x="9996709" y="4555249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>
                <a:latin typeface="Itim" panose="020B0604020202020204" charset="-34"/>
                <a:cs typeface="Itim" panose="020B0604020202020204" charset="-34"/>
              </a:rPr>
              <a:t>2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469E6721-FB53-F103-C0DC-4570F31DC45A}"/>
              </a:ext>
            </a:extLst>
          </p:cNvPr>
          <p:cNvSpPr/>
          <p:nvPr/>
        </p:nvSpPr>
        <p:spPr>
          <a:xfrm rot="131805">
            <a:off x="3710433" y="5794343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AC99C9B-180B-AF1C-2C68-830D1222C420}"/>
              </a:ext>
            </a:extLst>
          </p:cNvPr>
          <p:cNvSpPr/>
          <p:nvPr/>
        </p:nvSpPr>
        <p:spPr>
          <a:xfrm rot="131805">
            <a:off x="3710434" y="703867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10DD98CD-74C1-D587-C442-0B058C78834F}"/>
              </a:ext>
            </a:extLst>
          </p:cNvPr>
          <p:cNvSpPr/>
          <p:nvPr/>
        </p:nvSpPr>
        <p:spPr>
          <a:xfrm rot="131805">
            <a:off x="9996711" y="5794344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C471E4B9-565A-D58A-6B46-533172924A7E}"/>
              </a:ext>
            </a:extLst>
          </p:cNvPr>
          <p:cNvSpPr/>
          <p:nvPr/>
        </p:nvSpPr>
        <p:spPr>
          <a:xfrm rot="131805">
            <a:off x="9996708" y="7042496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C9543D3A-ED42-35C1-D0EE-84BD0DE70C73}"/>
              </a:ext>
            </a:extLst>
          </p:cNvPr>
          <p:cNvSpPr/>
          <p:nvPr/>
        </p:nvSpPr>
        <p:spPr>
          <a:xfrm rot="131805">
            <a:off x="3670007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10062566-6BC2-37BC-159F-89EADA1A5327}"/>
              </a:ext>
            </a:extLst>
          </p:cNvPr>
          <p:cNvSpPr txBox="1"/>
          <p:nvPr/>
        </p:nvSpPr>
        <p:spPr>
          <a:xfrm>
            <a:off x="10964412" y="6077916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Operating systems</a:t>
            </a:r>
            <a:endParaRPr lang="en-US" sz="2800" dirty="0">
              <a:effectLst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72B1D8A0-CF4C-BA4B-84DF-32597B77768B}"/>
              </a:ext>
            </a:extLst>
          </p:cNvPr>
          <p:cNvSpPr txBox="1"/>
          <p:nvPr/>
        </p:nvSpPr>
        <p:spPr>
          <a:xfrm>
            <a:off x="10835139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High level programming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7E764F82-766C-724C-327C-97551FDC2D96}"/>
              </a:ext>
            </a:extLst>
          </p:cNvPr>
          <p:cNvSpPr/>
          <p:nvPr/>
        </p:nvSpPr>
        <p:spPr>
          <a:xfrm rot="131805">
            <a:off x="9966970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see two codes in compiled and interpreted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F34D2-28C9-344E-FADF-CDC3D2BE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8" r="47208" b="68921"/>
          <a:stretch/>
        </p:blipFill>
        <p:spPr>
          <a:xfrm>
            <a:off x="823938" y="1943100"/>
            <a:ext cx="7945924" cy="3463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73CD1-AA80-39F6-90C5-3CA92E40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0"/>
          <a:stretch/>
        </p:blipFill>
        <p:spPr>
          <a:xfrm>
            <a:off x="786724" y="5481378"/>
            <a:ext cx="7983138" cy="434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know lets see the 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E795F-93B1-734E-BA7A-E47DCD75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13"/>
          <a:stretch/>
        </p:blipFill>
        <p:spPr>
          <a:xfrm>
            <a:off x="345558" y="2019135"/>
            <a:ext cx="11353800" cy="4109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11B87-D5B2-DF1F-DA5F-092E9D8F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8" y="6591300"/>
            <a:ext cx="11323259" cy="29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9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6392A1-0374-DFD5-CD15-57078C84E887}"/>
              </a:ext>
            </a:extLst>
          </p:cNvPr>
          <p:cNvSpPr/>
          <p:nvPr/>
        </p:nvSpPr>
        <p:spPr>
          <a:xfrm>
            <a:off x="1447800" y="571500"/>
            <a:ext cx="15392400" cy="2667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 you should know about any programming language at 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BC85C-1D01-0B17-FE06-0FCF32022EEF}"/>
              </a:ext>
            </a:extLst>
          </p:cNvPr>
          <p:cNvSpPr/>
          <p:nvPr/>
        </p:nvSpPr>
        <p:spPr>
          <a:xfrm>
            <a:off x="1447800" y="3390900"/>
            <a:ext cx="8001000" cy="67817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Structure of program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Syntax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Variables / Constants &amp; </a:t>
            </a:r>
            <a:r>
              <a:rPr lang="en-US" sz="4000" b="1" dirty="0">
                <a:solidFill>
                  <a:schemeClr val="tx1"/>
                </a:solidFill>
              </a:rPr>
              <a:t>datatypes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Conditional Statements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Loops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Arrays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Functions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9F58E-781A-0641-85A4-23D04533E603}"/>
              </a:ext>
            </a:extLst>
          </p:cNvPr>
          <p:cNvCxnSpPr>
            <a:cxnSpLocks/>
          </p:cNvCxnSpPr>
          <p:nvPr/>
        </p:nvCxnSpPr>
        <p:spPr>
          <a:xfrm>
            <a:off x="1447800" y="3238500"/>
            <a:ext cx="1539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890B09A-0CC2-5FE4-388F-1312FCE38EBD}"/>
              </a:ext>
            </a:extLst>
          </p:cNvPr>
          <p:cNvSpPr/>
          <p:nvPr/>
        </p:nvSpPr>
        <p:spPr>
          <a:xfrm>
            <a:off x="6705600" y="5410201"/>
            <a:ext cx="2438400" cy="110489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430D39-38A3-9738-507A-A58E122EFD6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9144000" y="5962651"/>
            <a:ext cx="2286000" cy="1665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14D26C5E-0FDC-FE61-5918-2D0EF0A6D7C2}"/>
              </a:ext>
            </a:extLst>
          </p:cNvPr>
          <p:cNvSpPr/>
          <p:nvPr/>
        </p:nvSpPr>
        <p:spPr>
          <a:xfrm>
            <a:off x="11430000" y="5532872"/>
            <a:ext cx="2971800" cy="4190991"/>
          </a:xfrm>
          <a:prstGeom prst="round2SameRect">
            <a:avLst>
              <a:gd name="adj1" fmla="val 16667"/>
              <a:gd name="adj2" fmla="val 16744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4000" dirty="0"/>
              <a:t>Int</a:t>
            </a:r>
          </a:p>
          <a:p>
            <a:pPr algn="ctr"/>
            <a:r>
              <a:rPr lang="en-US" sz="4000" dirty="0"/>
              <a:t>Float</a:t>
            </a:r>
          </a:p>
          <a:p>
            <a:pPr algn="ctr"/>
            <a:r>
              <a:rPr lang="en-US" sz="4000" dirty="0"/>
              <a:t>bool</a:t>
            </a:r>
          </a:p>
          <a:p>
            <a:pPr algn="ctr"/>
            <a:r>
              <a:rPr lang="en-US" sz="4000" dirty="0"/>
              <a:t>Char</a:t>
            </a:r>
          </a:p>
          <a:p>
            <a:pPr algn="ctr"/>
            <a:r>
              <a:rPr lang="en-US" sz="4000" dirty="0"/>
              <a:t>String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4F415373-BD68-00BF-5674-5641611A70B4}"/>
              </a:ext>
            </a:extLst>
          </p:cNvPr>
          <p:cNvSpPr/>
          <p:nvPr/>
        </p:nvSpPr>
        <p:spPr>
          <a:xfrm>
            <a:off x="13983629" y="6332967"/>
            <a:ext cx="722971" cy="723900"/>
          </a:xfrm>
          <a:prstGeom prst="rightBracket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8BCA7D-5314-CE79-A653-BCDF2D0B9C03}"/>
              </a:ext>
            </a:extLst>
          </p:cNvPr>
          <p:cNvSpPr/>
          <p:nvPr/>
        </p:nvSpPr>
        <p:spPr>
          <a:xfrm>
            <a:off x="15163800" y="6237719"/>
            <a:ext cx="2590800" cy="914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Numbers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36EA7E-4816-3DEF-A791-7CA60C8EEC2D}"/>
              </a:ext>
            </a:extLst>
          </p:cNvPr>
          <p:cNvCxnSpPr>
            <a:stCxn id="11" idx="1"/>
            <a:endCxn id="10" idx="2"/>
          </p:cNvCxnSpPr>
          <p:nvPr/>
        </p:nvCxnSpPr>
        <p:spPr>
          <a:xfrm flipH="1">
            <a:off x="14706600" y="669491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91985F-DC6F-83B9-090B-1DA3D76BD7CB}"/>
              </a:ext>
            </a:extLst>
          </p:cNvPr>
          <p:cNvSpPr/>
          <p:nvPr/>
        </p:nvSpPr>
        <p:spPr>
          <a:xfrm>
            <a:off x="9220200" y="6357359"/>
            <a:ext cx="1828800" cy="7894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Built 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4ABA1-34A8-07A8-4233-D000C32E0C1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9144000" y="3927546"/>
            <a:ext cx="2717180" cy="2035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2F687F-5EAE-BBF0-1A89-F2874ADE2C85}"/>
              </a:ext>
            </a:extLst>
          </p:cNvPr>
          <p:cNvSpPr/>
          <p:nvPr/>
        </p:nvSpPr>
        <p:spPr>
          <a:xfrm>
            <a:off x="9393044" y="4897009"/>
            <a:ext cx="1828800" cy="7894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Derived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205074F-D6C7-57FC-554A-B25015671F36}"/>
              </a:ext>
            </a:extLst>
          </p:cNvPr>
          <p:cNvSpPr/>
          <p:nvPr/>
        </p:nvSpPr>
        <p:spPr>
          <a:xfrm>
            <a:off x="11861180" y="3100964"/>
            <a:ext cx="2971800" cy="1653164"/>
          </a:xfrm>
          <a:prstGeom prst="round2SameRect">
            <a:avLst>
              <a:gd name="adj1" fmla="val 16667"/>
              <a:gd name="adj2" fmla="val 16744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4000" dirty="0"/>
              <a:t>Array</a:t>
            </a:r>
          </a:p>
          <a:p>
            <a:pPr algn="ctr"/>
            <a:r>
              <a:rPr lang="en-US" sz="4000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6886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CCA1F-E03B-E573-8FE4-A53E0931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" t="1075" r="1" b="1"/>
          <a:stretch/>
        </p:blipFill>
        <p:spPr>
          <a:xfrm>
            <a:off x="269623" y="2019300"/>
            <a:ext cx="17713577" cy="80195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7D7CC6-9521-2D89-6ABE-EFEFD80DC0B8}"/>
              </a:ext>
            </a:extLst>
          </p:cNvPr>
          <p:cNvSpPr/>
          <p:nvPr/>
        </p:nvSpPr>
        <p:spPr>
          <a:xfrm>
            <a:off x="3009900" y="419100"/>
            <a:ext cx="12268200" cy="114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this code and till me what did you figure out</a:t>
            </a:r>
          </a:p>
        </p:txBody>
      </p:sp>
    </p:spTree>
    <p:extLst>
      <p:ext uri="{BB962C8B-B14F-4D97-AF65-F5344CB8AC3E}">
        <p14:creationId xmlns:p14="http://schemas.microsoft.com/office/powerpoint/2010/main" val="79170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054758-3E0D-D114-E9EC-8AE49614212E}"/>
              </a:ext>
            </a:extLst>
          </p:cNvPr>
          <p:cNvSpPr/>
          <p:nvPr/>
        </p:nvSpPr>
        <p:spPr>
          <a:xfrm>
            <a:off x="5231420" y="105440"/>
            <a:ext cx="7825159" cy="1629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Example on (CPP)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EC8AA5-4574-541D-8774-20D7803E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" t="1632" b="-1"/>
          <a:stretch/>
        </p:blipFill>
        <p:spPr>
          <a:xfrm>
            <a:off x="3698460" y="1741882"/>
            <a:ext cx="14570955" cy="4633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DCD22-AA3A-69D2-E391-636A6C25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6" y="2171700"/>
            <a:ext cx="3590925" cy="7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5D4274-AB5A-31D8-DC9E-9C8EA8FE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802" y="6432395"/>
            <a:ext cx="12843782" cy="37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48050" y="4700259"/>
            <a:ext cx="5910784" cy="29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Create a triangle with stars (*) for 7 layers with two ways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1 on CPP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61649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character and number and prints a number of pyramids with this number and each consists of the same character you entered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</a:t>
            </a:r>
            <a:r>
              <a:rPr lang="ar-EG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2</a:t>
            </a:r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3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5C224-5F40-FC40-C5FC-037D2791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9"/>
          <a:stretch/>
        </p:blipFill>
        <p:spPr>
          <a:xfrm>
            <a:off x="0" y="4430"/>
            <a:ext cx="182755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5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55553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5 numbers and prints:-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1-the biggest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2-the least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3- averages all of them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3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5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EBB532-6F57-5107-6922-FA7D4548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87752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2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CE3A-5785-426C-AB32-3F601A2B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291" y="333052"/>
            <a:ext cx="8723094" cy="1301195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accent2"/>
                </a:solidFill>
              </a:rPr>
              <a:t>The End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A9555-72D3-F9DF-3FC3-E5E93E2BAF86}"/>
              </a:ext>
            </a:extLst>
          </p:cNvPr>
          <p:cNvSpPr txBox="1"/>
          <p:nvPr/>
        </p:nvSpPr>
        <p:spPr>
          <a:xfrm>
            <a:off x="3000826" y="1634247"/>
            <a:ext cx="1228634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 the end I hope you understood  all I said contact on :</a:t>
            </a:r>
            <a:endParaRPr lang="ar-EG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C84FE-77AF-5DBE-6485-C7F99518F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50" y="3634103"/>
            <a:ext cx="5018650" cy="501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88BA3-EC31-9EAA-4AD5-CD1D93079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634103"/>
            <a:ext cx="5018650" cy="50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8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24737F-38C6-B79C-9F04-70CD80DF4ABE}"/>
              </a:ext>
            </a:extLst>
          </p:cNvPr>
          <p:cNvSpPr/>
          <p:nvPr/>
        </p:nvSpPr>
        <p:spPr>
          <a:xfrm>
            <a:off x="5486400" y="2298954"/>
            <a:ext cx="8534400" cy="1562461"/>
          </a:xfrm>
          <a:prstGeom prst="roundRect">
            <a:avLst>
              <a:gd name="adj" fmla="val 25534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lpoint"/>
              </a:rPr>
              <a:t>What is Programming 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select programming language ?</a:t>
            </a:r>
          </a:p>
        </p:txBody>
      </p:sp>
    </p:spTree>
    <p:extLst>
      <p:ext uri="{BB962C8B-B14F-4D97-AF65-F5344CB8AC3E}">
        <p14:creationId xmlns:p14="http://schemas.microsoft.com/office/powerpoint/2010/main" val="293434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202503"/>
            <a:ext cx="2943884" cy="159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000" dirty="0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146490"/>
            <a:ext cx="3706955" cy="182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4800" dirty="0">
                <a:solidFill>
                  <a:srgbClr val="000000"/>
                </a:solidFill>
                <a:latin typeface="Ballpoint"/>
              </a:rPr>
              <a:t>Desktop</a:t>
            </a:r>
            <a:r>
              <a:rPr lang="en-US" sz="5400" dirty="0">
                <a:solidFill>
                  <a:srgbClr val="000000"/>
                </a:solidFill>
                <a:latin typeface="Ballpoint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Ballpoint"/>
              </a:rPr>
              <a:t>applications</a:t>
            </a:r>
            <a:endParaRPr lang="en-US" sz="5400" dirty="0">
              <a:solidFill>
                <a:srgbClr val="000000"/>
              </a:solidFill>
              <a:latin typeface="Ballpoint"/>
            </a:endParaRP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58146"/>
            <a:ext cx="3629215" cy="186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4800" dirty="0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25542" y="1520861"/>
            <a:ext cx="3574208" cy="90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4400" dirty="0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446691"/>
            <a:ext cx="3731498" cy="13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7200" dirty="0">
                <a:solidFill>
                  <a:srgbClr val="000000"/>
                </a:solidFill>
                <a:latin typeface="Ballpoint"/>
              </a:rPr>
              <a:t>IOT</a:t>
            </a:r>
            <a:endParaRPr lang="en-US" sz="8399" dirty="0">
              <a:solidFill>
                <a:srgbClr val="000000"/>
              </a:solidFill>
              <a:latin typeface="Ballpoint"/>
            </a:endParaRPr>
          </a:p>
        </p:txBody>
      </p:sp>
      <p:sp>
        <p:nvSpPr>
          <p:cNvPr id="16" name="TextBox 16"/>
          <p:cNvSpPr txBox="1"/>
          <p:nvPr/>
        </p:nvSpPr>
        <p:spPr>
          <a:xfrm rot="388450">
            <a:off x="11887664" y="7345726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 dirty="0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584913"/>
            <a:ext cx="361528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BECF8E-28F3-48C4-CE46-D876586CB871}"/>
              </a:ext>
            </a:extLst>
          </p:cNvPr>
          <p:cNvSpPr/>
          <p:nvPr/>
        </p:nvSpPr>
        <p:spPr>
          <a:xfrm>
            <a:off x="4499128" y="1638299"/>
            <a:ext cx="9372600" cy="72031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allpoin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011B48-41EB-2A0E-47CC-C3B14717F9DA}"/>
              </a:ext>
            </a:extLst>
          </p:cNvPr>
          <p:cNvSpPr/>
          <p:nvPr/>
        </p:nvSpPr>
        <p:spPr>
          <a:xfrm>
            <a:off x="5260476" y="1095923"/>
            <a:ext cx="8763000" cy="1524000"/>
          </a:xfrm>
          <a:prstGeom prst="roundRect">
            <a:avLst>
              <a:gd name="adj" fmla="val 21585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533400" y="940623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5" name="Online Media 4" title="Windows 32-bit vs 64-bit | Speed Test">
            <a:hlinkClick r:id="" action="ppaction://media"/>
            <a:extLst>
              <a:ext uri="{FF2B5EF4-FFF2-40B4-BE49-F238E27FC236}">
                <a16:creationId xmlns:a16="http://schemas.microsoft.com/office/drawing/2014/main" id="{E764AF88-62C8-1BCC-4793-F0803759C0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33400" y="1727791"/>
            <a:ext cx="12677522" cy="716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4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ri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  <wetp:taskpane dockstate="right" visibility="0" width="438" row="0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D8F8CE22-AB09-4D4F-9EAD-FFC893BA200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2921</TotalTime>
  <Words>565</Words>
  <Application>Microsoft Office PowerPoint</Application>
  <PresentationFormat>Custom</PresentationFormat>
  <Paragraphs>116</Paragraphs>
  <Slides>30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 Day Without Sun Text Bold</vt:lpstr>
      <vt:lpstr>Itim</vt:lpstr>
      <vt:lpstr>Consolas</vt:lpstr>
      <vt:lpstr>Ballpoint</vt:lpstr>
      <vt:lpstr>Arial</vt:lpstr>
      <vt:lpstr>Roboto</vt:lpstr>
      <vt:lpstr>Wingdings</vt:lpstr>
      <vt:lpstr>Dekko</vt:lpstr>
      <vt:lpstr>Comic Sans MS</vt:lpstr>
      <vt:lpstr>Nunito</vt:lpstr>
      <vt:lpstr>Libre Franklin</vt:lpstr>
      <vt:lpstr>Calibri</vt:lpstr>
      <vt:lpstr>Office Theme</vt:lpstr>
      <vt:lpstr>Drift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Ahmed Abubakr</cp:lastModifiedBy>
  <cp:revision>50</cp:revision>
  <dcterms:created xsi:type="dcterms:W3CDTF">2006-08-16T00:00:00Z</dcterms:created>
  <dcterms:modified xsi:type="dcterms:W3CDTF">2024-11-18T13:18:52Z</dcterms:modified>
  <dc:identifier>DAFxjj4cpLU</dc:identifier>
</cp:coreProperties>
</file>